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91" r:id="rId16"/>
    <p:sldId id="274" r:id="rId17"/>
    <p:sldId id="275" r:id="rId18"/>
    <p:sldId id="276" r:id="rId19"/>
    <p:sldId id="277" r:id="rId20"/>
    <p:sldId id="278" r:id="rId21"/>
    <p:sldId id="260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3B240-8B2E-4B53-B63C-C99727BDA57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6CE9BD8-CD49-42A7-9E9D-2616DA360DFB}">
      <dgm:prSet phldrT="[Texte]"/>
      <dgm:spPr/>
      <dgm:t>
        <a:bodyPr/>
        <a:lstStyle/>
        <a:p>
          <a:r>
            <a:rPr lang="fr-FR" b="1" i="1" dirty="0"/>
            <a:t>Bag of </a:t>
          </a:r>
          <a:r>
            <a:rPr lang="fr-FR" b="1" i="1" dirty="0" err="1"/>
            <a:t>Words</a:t>
          </a:r>
          <a:endParaRPr lang="fr-FR" dirty="0"/>
        </a:p>
      </dgm:t>
    </dgm:pt>
    <dgm:pt modelId="{AB58AA54-9F6E-49EB-947D-DC395F5EFC7C}" type="parTrans" cxnId="{2C9B561B-EA82-4903-8A2F-15D1C39DD726}">
      <dgm:prSet/>
      <dgm:spPr/>
      <dgm:t>
        <a:bodyPr/>
        <a:lstStyle/>
        <a:p>
          <a:endParaRPr lang="fr-FR"/>
        </a:p>
      </dgm:t>
    </dgm:pt>
    <dgm:pt modelId="{5A802856-8105-4817-B48C-2F2BB3D089A9}" type="sibTrans" cxnId="{2C9B561B-EA82-4903-8A2F-15D1C39DD726}">
      <dgm:prSet/>
      <dgm:spPr/>
      <dgm:t>
        <a:bodyPr/>
        <a:lstStyle/>
        <a:p>
          <a:endParaRPr lang="fr-FR"/>
        </a:p>
      </dgm:t>
    </dgm:pt>
    <dgm:pt modelId="{A859C0D3-0626-4715-8220-046EC48A54CE}">
      <dgm:prSet phldrT="[Texte]"/>
      <dgm:spPr/>
      <dgm:t>
        <a:bodyPr/>
        <a:lstStyle/>
        <a:p>
          <a:r>
            <a:rPr lang="fr-FR" dirty="0"/>
            <a:t>Fréquence de chaque mot dans un texte</a:t>
          </a:r>
        </a:p>
      </dgm:t>
    </dgm:pt>
    <dgm:pt modelId="{E5C43973-399F-4F0C-B74F-D5093F8F7BF7}" type="parTrans" cxnId="{014A8A97-C1D2-4626-A04E-24328581D70E}">
      <dgm:prSet/>
      <dgm:spPr/>
      <dgm:t>
        <a:bodyPr/>
        <a:lstStyle/>
        <a:p>
          <a:endParaRPr lang="fr-FR"/>
        </a:p>
      </dgm:t>
    </dgm:pt>
    <dgm:pt modelId="{F1111852-92D5-400F-A3D2-6223066B5995}" type="sibTrans" cxnId="{014A8A97-C1D2-4626-A04E-24328581D70E}">
      <dgm:prSet/>
      <dgm:spPr/>
      <dgm:t>
        <a:bodyPr/>
        <a:lstStyle/>
        <a:p>
          <a:endParaRPr lang="fr-FR"/>
        </a:p>
      </dgm:t>
    </dgm:pt>
    <dgm:pt modelId="{F9EE2DEA-831D-4C77-B463-642D0EC31CF6}">
      <dgm:prSet phldrT="[Texte]"/>
      <dgm:spPr/>
      <dgm:t>
        <a:bodyPr/>
        <a:lstStyle/>
        <a:p>
          <a:r>
            <a:rPr lang="fr-FR" b="1" i="1" dirty="0"/>
            <a:t>TF-IDF</a:t>
          </a:r>
          <a:endParaRPr lang="fr-FR" dirty="0"/>
        </a:p>
      </dgm:t>
    </dgm:pt>
    <dgm:pt modelId="{B73DFF0E-AE45-4275-AFDB-79DFE79F2ED5}" type="parTrans" cxnId="{152583CA-06D6-455E-ADD5-1205CCA8715C}">
      <dgm:prSet/>
      <dgm:spPr/>
      <dgm:t>
        <a:bodyPr/>
        <a:lstStyle/>
        <a:p>
          <a:endParaRPr lang="fr-FR"/>
        </a:p>
      </dgm:t>
    </dgm:pt>
    <dgm:pt modelId="{39F51ECA-CAC0-4E76-80AD-FB39BE7FD154}" type="sibTrans" cxnId="{152583CA-06D6-455E-ADD5-1205CCA8715C}">
      <dgm:prSet/>
      <dgm:spPr/>
      <dgm:t>
        <a:bodyPr/>
        <a:lstStyle/>
        <a:p>
          <a:endParaRPr lang="fr-FR"/>
        </a:p>
      </dgm:t>
    </dgm:pt>
    <dgm:pt modelId="{E62AB278-382E-4DFA-A860-67C280A503D9}">
      <dgm:prSet phldrT="[Texte]"/>
      <dgm:spPr/>
      <dgm:t>
        <a:bodyPr/>
        <a:lstStyle/>
        <a:p>
          <a:r>
            <a:rPr lang="en-US" b="0" i="0" dirty="0"/>
            <a:t>Text Frequency Inverse Document Frequency </a:t>
          </a:r>
          <a:endParaRPr lang="fr-FR" dirty="0"/>
        </a:p>
      </dgm:t>
    </dgm:pt>
    <dgm:pt modelId="{9EC095B1-87AF-40D0-A05F-82FF11D7AA79}" type="parTrans" cxnId="{5C1B1C69-D671-4161-A11A-857CD949FAE8}">
      <dgm:prSet/>
      <dgm:spPr/>
      <dgm:t>
        <a:bodyPr/>
        <a:lstStyle/>
        <a:p>
          <a:endParaRPr lang="fr-FR"/>
        </a:p>
      </dgm:t>
    </dgm:pt>
    <dgm:pt modelId="{F776396B-91BB-4B7D-A0E9-B526AEE85AE6}" type="sibTrans" cxnId="{5C1B1C69-D671-4161-A11A-857CD949FAE8}">
      <dgm:prSet/>
      <dgm:spPr/>
      <dgm:t>
        <a:bodyPr/>
        <a:lstStyle/>
        <a:p>
          <a:endParaRPr lang="fr-FR"/>
        </a:p>
      </dgm:t>
    </dgm:pt>
    <dgm:pt modelId="{73FC280F-20DA-49CC-9CC2-D83F3EFEE7BF}">
      <dgm:prSet phldrT="[Texte]"/>
      <dgm:spPr/>
      <dgm:t>
        <a:bodyPr/>
        <a:lstStyle/>
        <a:p>
          <a:r>
            <a:rPr lang="fr-FR" b="1" i="0" dirty="0"/>
            <a:t>Word2Vec</a:t>
          </a:r>
          <a:endParaRPr lang="fr-FR" dirty="0"/>
        </a:p>
      </dgm:t>
    </dgm:pt>
    <dgm:pt modelId="{544D754D-1CC7-4C83-9FA6-28B995658C5C}" type="parTrans" cxnId="{01C4B840-2F49-4D6B-9382-CB69A691F603}">
      <dgm:prSet/>
      <dgm:spPr/>
      <dgm:t>
        <a:bodyPr/>
        <a:lstStyle/>
        <a:p>
          <a:endParaRPr lang="fr-FR"/>
        </a:p>
      </dgm:t>
    </dgm:pt>
    <dgm:pt modelId="{81B90998-50A4-4367-B058-37F8713198B9}" type="sibTrans" cxnId="{01C4B840-2F49-4D6B-9382-CB69A691F603}">
      <dgm:prSet/>
      <dgm:spPr/>
      <dgm:t>
        <a:bodyPr/>
        <a:lstStyle/>
        <a:p>
          <a:endParaRPr lang="fr-FR"/>
        </a:p>
      </dgm:t>
    </dgm:pt>
    <dgm:pt modelId="{943657C6-5BA1-4E3D-B106-FCD0DAD468D1}">
      <dgm:prSet phldrT="[Texte]"/>
      <dgm:spPr/>
      <dgm:t>
        <a:bodyPr/>
        <a:lstStyle/>
        <a:p>
          <a:r>
            <a:rPr lang="fr-FR" dirty="0"/>
            <a:t>Mots ayant un sens similaire sont représentés proches dans un espace vectoriel</a:t>
          </a:r>
        </a:p>
      </dgm:t>
    </dgm:pt>
    <dgm:pt modelId="{740F3373-38E1-436F-83C6-76F018820FA6}" type="parTrans" cxnId="{7D532ECD-80E6-4517-8BC9-456100FE3695}">
      <dgm:prSet/>
      <dgm:spPr/>
      <dgm:t>
        <a:bodyPr/>
        <a:lstStyle/>
        <a:p>
          <a:endParaRPr lang="fr-FR"/>
        </a:p>
      </dgm:t>
    </dgm:pt>
    <dgm:pt modelId="{F411D588-403A-4CE4-959F-D9D5430DFF2E}" type="sibTrans" cxnId="{7D532ECD-80E6-4517-8BC9-456100FE3695}">
      <dgm:prSet/>
      <dgm:spPr/>
      <dgm:t>
        <a:bodyPr/>
        <a:lstStyle/>
        <a:p>
          <a:endParaRPr lang="fr-FR"/>
        </a:p>
      </dgm:t>
    </dgm:pt>
    <dgm:pt modelId="{0603ACC8-F5F1-44BB-9D08-E45C60F2006E}">
      <dgm:prSet/>
      <dgm:spPr/>
      <dgm:t>
        <a:bodyPr/>
        <a:lstStyle/>
        <a:p>
          <a:r>
            <a:rPr lang="fr-FR" b="1" dirty="0"/>
            <a:t>Bert</a:t>
          </a:r>
        </a:p>
      </dgm:t>
    </dgm:pt>
    <dgm:pt modelId="{897CEBD7-3A26-4D14-956B-1B89538551CA}" type="parTrans" cxnId="{C149A982-87D2-4AF4-982F-EA6369F9B9C3}">
      <dgm:prSet/>
      <dgm:spPr/>
      <dgm:t>
        <a:bodyPr/>
        <a:lstStyle/>
        <a:p>
          <a:endParaRPr lang="fr-FR"/>
        </a:p>
      </dgm:t>
    </dgm:pt>
    <dgm:pt modelId="{AA303EC5-B02C-458D-A84F-83528A587EC0}" type="sibTrans" cxnId="{C149A982-87D2-4AF4-982F-EA6369F9B9C3}">
      <dgm:prSet/>
      <dgm:spPr/>
      <dgm:t>
        <a:bodyPr/>
        <a:lstStyle/>
        <a:p>
          <a:endParaRPr lang="fr-FR"/>
        </a:p>
      </dgm:t>
    </dgm:pt>
    <dgm:pt modelId="{C865BCB5-0DCB-48F0-B417-F547E2A2AB43}">
      <dgm:prSet/>
      <dgm:spPr/>
      <dgm:t>
        <a:bodyPr/>
        <a:lstStyle/>
        <a:p>
          <a:r>
            <a:rPr lang="fr-FR" b="1" dirty="0"/>
            <a:t>USE</a:t>
          </a:r>
        </a:p>
      </dgm:t>
    </dgm:pt>
    <dgm:pt modelId="{AB6F05B8-B4D7-422D-8115-B51D9F1C0F56}" type="parTrans" cxnId="{6FCD8B5A-B6BF-4C0F-87CA-7331BF3F6293}">
      <dgm:prSet/>
      <dgm:spPr/>
      <dgm:t>
        <a:bodyPr/>
        <a:lstStyle/>
        <a:p>
          <a:endParaRPr lang="fr-FR"/>
        </a:p>
      </dgm:t>
    </dgm:pt>
    <dgm:pt modelId="{1127E541-94F5-439B-AD87-2F9F0C540774}" type="sibTrans" cxnId="{6FCD8B5A-B6BF-4C0F-87CA-7331BF3F6293}">
      <dgm:prSet/>
      <dgm:spPr/>
      <dgm:t>
        <a:bodyPr/>
        <a:lstStyle/>
        <a:p>
          <a:endParaRPr lang="fr-FR"/>
        </a:p>
      </dgm:t>
    </dgm:pt>
    <dgm:pt modelId="{1572FF1D-4F6C-4791-B885-57769E89D21A}">
      <dgm:prSet/>
      <dgm:spPr/>
      <dgm:t>
        <a:bodyPr/>
        <a:lstStyle/>
        <a:p>
          <a:r>
            <a:rPr lang="fr-FR" dirty="0"/>
            <a:t>Les mots sont contextualisés, qui peut être différents selon le sens des textes</a:t>
          </a:r>
        </a:p>
      </dgm:t>
    </dgm:pt>
    <dgm:pt modelId="{CCCB2475-21A6-4B8D-B776-33E1905BE228}" type="parTrans" cxnId="{FEBAC89E-FA86-4A18-A489-BA0DC2176FA0}">
      <dgm:prSet/>
      <dgm:spPr/>
      <dgm:t>
        <a:bodyPr/>
        <a:lstStyle/>
        <a:p>
          <a:endParaRPr lang="fr-FR"/>
        </a:p>
      </dgm:t>
    </dgm:pt>
    <dgm:pt modelId="{CE001028-1582-41CD-A02F-6ABD7A33A192}" type="sibTrans" cxnId="{FEBAC89E-FA86-4A18-A489-BA0DC2176FA0}">
      <dgm:prSet/>
      <dgm:spPr/>
      <dgm:t>
        <a:bodyPr/>
        <a:lstStyle/>
        <a:p>
          <a:endParaRPr lang="fr-FR"/>
        </a:p>
      </dgm:t>
    </dgm:pt>
    <dgm:pt modelId="{7EA15128-1AC5-48D5-91BD-F9040A91C14F}">
      <dgm:prSet/>
      <dgm:spPr/>
      <dgm:t>
        <a:bodyPr/>
        <a:lstStyle/>
        <a:p>
          <a:r>
            <a:rPr lang="fr-FR" dirty="0"/>
            <a:t>Le texte est représenté sous forme de vecteurs </a:t>
          </a:r>
        </a:p>
      </dgm:t>
    </dgm:pt>
    <dgm:pt modelId="{C8ABD1AE-AC60-439C-A48C-388008D8A7C0}" type="parTrans" cxnId="{66ABDFAE-019B-45A6-9983-84A78A852FBD}">
      <dgm:prSet/>
      <dgm:spPr/>
      <dgm:t>
        <a:bodyPr/>
        <a:lstStyle/>
        <a:p>
          <a:endParaRPr lang="fr-FR"/>
        </a:p>
      </dgm:t>
    </dgm:pt>
    <dgm:pt modelId="{D9F291A3-0EC0-4966-A48A-0EC8A6CB7B9B}" type="sibTrans" cxnId="{66ABDFAE-019B-45A6-9983-84A78A852FBD}">
      <dgm:prSet/>
      <dgm:spPr/>
      <dgm:t>
        <a:bodyPr/>
        <a:lstStyle/>
        <a:p>
          <a:endParaRPr lang="fr-FR"/>
        </a:p>
      </dgm:t>
    </dgm:pt>
    <dgm:pt modelId="{97E4AFF8-4A00-4A60-83B0-875243DCDED5}" type="pres">
      <dgm:prSet presAssocID="{A093B240-8B2E-4B53-B63C-C99727BDA579}" presName="Name0" presStyleCnt="0">
        <dgm:presLayoutVars>
          <dgm:dir/>
          <dgm:animLvl val="lvl"/>
          <dgm:resizeHandles val="exact"/>
        </dgm:presLayoutVars>
      </dgm:prSet>
      <dgm:spPr/>
    </dgm:pt>
    <dgm:pt modelId="{C9D6F846-CEBB-4A8B-B276-D2414B774ABC}" type="pres">
      <dgm:prSet presAssocID="{16CE9BD8-CD49-42A7-9E9D-2616DA360DFB}" presName="composite" presStyleCnt="0"/>
      <dgm:spPr/>
    </dgm:pt>
    <dgm:pt modelId="{A9B893BC-E190-4AE6-8DD5-EA8C4042ABF1}" type="pres">
      <dgm:prSet presAssocID="{16CE9BD8-CD49-42A7-9E9D-2616DA360DF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EC69645-FDA6-47D1-9631-B5841826EBDE}" type="pres">
      <dgm:prSet presAssocID="{16CE9BD8-CD49-42A7-9E9D-2616DA360DFB}" presName="desTx" presStyleLbl="alignAccFollowNode1" presStyleIdx="0" presStyleCnt="5">
        <dgm:presLayoutVars>
          <dgm:bulletEnabled val="1"/>
        </dgm:presLayoutVars>
      </dgm:prSet>
      <dgm:spPr/>
    </dgm:pt>
    <dgm:pt modelId="{229E2D16-6825-4170-AFE9-D69ACED56641}" type="pres">
      <dgm:prSet presAssocID="{5A802856-8105-4817-B48C-2F2BB3D089A9}" presName="space" presStyleCnt="0"/>
      <dgm:spPr/>
    </dgm:pt>
    <dgm:pt modelId="{304B2417-F501-47B8-8999-8AF8AE5F04AA}" type="pres">
      <dgm:prSet presAssocID="{F9EE2DEA-831D-4C77-B463-642D0EC31CF6}" presName="composite" presStyleCnt="0"/>
      <dgm:spPr/>
    </dgm:pt>
    <dgm:pt modelId="{C0D80358-774C-4750-B9AA-B048E863C161}" type="pres">
      <dgm:prSet presAssocID="{F9EE2DEA-831D-4C77-B463-642D0EC31CF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F0C41DE-5D9B-4277-B40A-3DD61D280235}" type="pres">
      <dgm:prSet presAssocID="{F9EE2DEA-831D-4C77-B463-642D0EC31CF6}" presName="desTx" presStyleLbl="alignAccFollowNode1" presStyleIdx="1" presStyleCnt="5">
        <dgm:presLayoutVars>
          <dgm:bulletEnabled val="1"/>
        </dgm:presLayoutVars>
      </dgm:prSet>
      <dgm:spPr/>
    </dgm:pt>
    <dgm:pt modelId="{2F754B9C-8DF8-4E43-A6F9-5DD425B48ADF}" type="pres">
      <dgm:prSet presAssocID="{39F51ECA-CAC0-4E76-80AD-FB39BE7FD154}" presName="space" presStyleCnt="0"/>
      <dgm:spPr/>
    </dgm:pt>
    <dgm:pt modelId="{94CA805A-0D33-4398-BBE8-577346AEE817}" type="pres">
      <dgm:prSet presAssocID="{73FC280F-20DA-49CC-9CC2-D83F3EFEE7BF}" presName="composite" presStyleCnt="0"/>
      <dgm:spPr/>
    </dgm:pt>
    <dgm:pt modelId="{9200502E-8175-4302-9747-1831AE39BFD6}" type="pres">
      <dgm:prSet presAssocID="{73FC280F-20DA-49CC-9CC2-D83F3EFEE7B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D2EAA4F-71F8-475C-8CE5-EEA6D3B89EB2}" type="pres">
      <dgm:prSet presAssocID="{73FC280F-20DA-49CC-9CC2-D83F3EFEE7BF}" presName="desTx" presStyleLbl="alignAccFollowNode1" presStyleIdx="2" presStyleCnt="5">
        <dgm:presLayoutVars>
          <dgm:bulletEnabled val="1"/>
        </dgm:presLayoutVars>
      </dgm:prSet>
      <dgm:spPr/>
    </dgm:pt>
    <dgm:pt modelId="{30349889-5B06-428C-90D0-B77721F40F5B}" type="pres">
      <dgm:prSet presAssocID="{81B90998-50A4-4367-B058-37F8713198B9}" presName="space" presStyleCnt="0"/>
      <dgm:spPr/>
    </dgm:pt>
    <dgm:pt modelId="{C3410F02-6787-4264-8C56-2D0808E8678C}" type="pres">
      <dgm:prSet presAssocID="{0603ACC8-F5F1-44BB-9D08-E45C60F2006E}" presName="composite" presStyleCnt="0"/>
      <dgm:spPr/>
    </dgm:pt>
    <dgm:pt modelId="{7B82BE97-F390-4996-B209-6575413A0862}" type="pres">
      <dgm:prSet presAssocID="{0603ACC8-F5F1-44BB-9D08-E45C60F2006E}" presName="parTx" presStyleLbl="alignNode1" presStyleIdx="3" presStyleCnt="5" custLinFactNeighborX="1357" custLinFactNeighborY="941">
        <dgm:presLayoutVars>
          <dgm:chMax val="0"/>
          <dgm:chPref val="0"/>
          <dgm:bulletEnabled val="1"/>
        </dgm:presLayoutVars>
      </dgm:prSet>
      <dgm:spPr/>
    </dgm:pt>
    <dgm:pt modelId="{EA824B59-AD56-4C21-B813-48A7D49A699D}" type="pres">
      <dgm:prSet presAssocID="{0603ACC8-F5F1-44BB-9D08-E45C60F2006E}" presName="desTx" presStyleLbl="alignAccFollowNode1" presStyleIdx="3" presStyleCnt="5">
        <dgm:presLayoutVars>
          <dgm:bulletEnabled val="1"/>
        </dgm:presLayoutVars>
      </dgm:prSet>
      <dgm:spPr/>
    </dgm:pt>
    <dgm:pt modelId="{355DBBCC-A07D-4B9C-A3E7-60E2336D6CD0}" type="pres">
      <dgm:prSet presAssocID="{AA303EC5-B02C-458D-A84F-83528A587EC0}" presName="space" presStyleCnt="0"/>
      <dgm:spPr/>
    </dgm:pt>
    <dgm:pt modelId="{8679AD28-6978-4545-B22A-F8F9D30A0DF6}" type="pres">
      <dgm:prSet presAssocID="{C865BCB5-0DCB-48F0-B417-F547E2A2AB43}" presName="composite" presStyleCnt="0"/>
      <dgm:spPr/>
    </dgm:pt>
    <dgm:pt modelId="{4139C16C-649A-41C5-945F-CEF076C42320}" type="pres">
      <dgm:prSet presAssocID="{C865BCB5-0DCB-48F0-B417-F547E2A2AB4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EE2A373-B446-45F3-B960-1B66E82DC58D}" type="pres">
      <dgm:prSet presAssocID="{C865BCB5-0DCB-48F0-B417-F547E2A2AB4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2E76107-71B8-4FA5-A91D-3CC004E0C5E0}" type="presOf" srcId="{1572FF1D-4F6C-4791-B885-57769E89D21A}" destId="{EA824B59-AD56-4C21-B813-48A7D49A699D}" srcOrd="0" destOrd="0" presId="urn:microsoft.com/office/officeart/2005/8/layout/hList1"/>
    <dgm:cxn modelId="{2C9B561B-EA82-4903-8A2F-15D1C39DD726}" srcId="{A093B240-8B2E-4B53-B63C-C99727BDA579}" destId="{16CE9BD8-CD49-42A7-9E9D-2616DA360DFB}" srcOrd="0" destOrd="0" parTransId="{AB58AA54-9F6E-49EB-947D-DC395F5EFC7C}" sibTransId="{5A802856-8105-4817-B48C-2F2BB3D089A9}"/>
    <dgm:cxn modelId="{343EB128-E403-46A4-9E71-D3194EBB972C}" type="presOf" srcId="{A859C0D3-0626-4715-8220-046EC48A54CE}" destId="{CEC69645-FDA6-47D1-9631-B5841826EBDE}" srcOrd="0" destOrd="0" presId="urn:microsoft.com/office/officeart/2005/8/layout/hList1"/>
    <dgm:cxn modelId="{FB9D0032-B856-49A9-B160-385F39C7DA7F}" type="presOf" srcId="{0603ACC8-F5F1-44BB-9D08-E45C60F2006E}" destId="{7B82BE97-F390-4996-B209-6575413A0862}" srcOrd="0" destOrd="0" presId="urn:microsoft.com/office/officeart/2005/8/layout/hList1"/>
    <dgm:cxn modelId="{0F303537-AFD0-434A-8877-489A85A117C5}" type="presOf" srcId="{943657C6-5BA1-4E3D-B106-FCD0DAD468D1}" destId="{DD2EAA4F-71F8-475C-8CE5-EEA6D3B89EB2}" srcOrd="0" destOrd="0" presId="urn:microsoft.com/office/officeart/2005/8/layout/hList1"/>
    <dgm:cxn modelId="{01C4B840-2F49-4D6B-9382-CB69A691F603}" srcId="{A093B240-8B2E-4B53-B63C-C99727BDA579}" destId="{73FC280F-20DA-49CC-9CC2-D83F3EFEE7BF}" srcOrd="2" destOrd="0" parTransId="{544D754D-1CC7-4C83-9FA6-28B995658C5C}" sibTransId="{81B90998-50A4-4367-B058-37F8713198B9}"/>
    <dgm:cxn modelId="{5C1B1C69-D671-4161-A11A-857CD949FAE8}" srcId="{F9EE2DEA-831D-4C77-B463-642D0EC31CF6}" destId="{E62AB278-382E-4DFA-A860-67C280A503D9}" srcOrd="0" destOrd="0" parTransId="{9EC095B1-87AF-40D0-A05F-82FF11D7AA79}" sibTransId="{F776396B-91BB-4B7D-A0E9-B526AEE85AE6}"/>
    <dgm:cxn modelId="{7A088A76-3A9C-4A38-9740-C67BB6202421}" type="presOf" srcId="{16CE9BD8-CD49-42A7-9E9D-2616DA360DFB}" destId="{A9B893BC-E190-4AE6-8DD5-EA8C4042ABF1}" srcOrd="0" destOrd="0" presId="urn:microsoft.com/office/officeart/2005/8/layout/hList1"/>
    <dgm:cxn modelId="{6FCD8B5A-B6BF-4C0F-87CA-7331BF3F6293}" srcId="{A093B240-8B2E-4B53-B63C-C99727BDA579}" destId="{C865BCB5-0DCB-48F0-B417-F547E2A2AB43}" srcOrd="4" destOrd="0" parTransId="{AB6F05B8-B4D7-422D-8115-B51D9F1C0F56}" sibTransId="{1127E541-94F5-439B-AD87-2F9F0C540774}"/>
    <dgm:cxn modelId="{C149A982-87D2-4AF4-982F-EA6369F9B9C3}" srcId="{A093B240-8B2E-4B53-B63C-C99727BDA579}" destId="{0603ACC8-F5F1-44BB-9D08-E45C60F2006E}" srcOrd="3" destOrd="0" parTransId="{897CEBD7-3A26-4D14-956B-1B89538551CA}" sibTransId="{AA303EC5-B02C-458D-A84F-83528A587EC0}"/>
    <dgm:cxn modelId="{FE364988-94A0-49EC-A45A-802C2D026387}" type="presOf" srcId="{A093B240-8B2E-4B53-B63C-C99727BDA579}" destId="{97E4AFF8-4A00-4A60-83B0-875243DCDED5}" srcOrd="0" destOrd="0" presId="urn:microsoft.com/office/officeart/2005/8/layout/hList1"/>
    <dgm:cxn modelId="{31834E89-5D74-40E9-80B3-0253590ECF8F}" type="presOf" srcId="{73FC280F-20DA-49CC-9CC2-D83F3EFEE7BF}" destId="{9200502E-8175-4302-9747-1831AE39BFD6}" srcOrd="0" destOrd="0" presId="urn:microsoft.com/office/officeart/2005/8/layout/hList1"/>
    <dgm:cxn modelId="{014A8A97-C1D2-4626-A04E-24328581D70E}" srcId="{16CE9BD8-CD49-42A7-9E9D-2616DA360DFB}" destId="{A859C0D3-0626-4715-8220-046EC48A54CE}" srcOrd="0" destOrd="0" parTransId="{E5C43973-399F-4F0C-B74F-D5093F8F7BF7}" sibTransId="{F1111852-92D5-400F-A3D2-6223066B5995}"/>
    <dgm:cxn modelId="{FEBAC89E-FA86-4A18-A489-BA0DC2176FA0}" srcId="{0603ACC8-F5F1-44BB-9D08-E45C60F2006E}" destId="{1572FF1D-4F6C-4791-B885-57769E89D21A}" srcOrd="0" destOrd="0" parTransId="{CCCB2475-21A6-4B8D-B776-33E1905BE228}" sibTransId="{CE001028-1582-41CD-A02F-6ABD7A33A192}"/>
    <dgm:cxn modelId="{66ABDFAE-019B-45A6-9983-84A78A852FBD}" srcId="{C865BCB5-0DCB-48F0-B417-F547E2A2AB43}" destId="{7EA15128-1AC5-48D5-91BD-F9040A91C14F}" srcOrd="0" destOrd="0" parTransId="{C8ABD1AE-AC60-439C-A48C-388008D8A7C0}" sibTransId="{D9F291A3-0EC0-4966-A48A-0EC8A6CB7B9B}"/>
    <dgm:cxn modelId="{152583CA-06D6-455E-ADD5-1205CCA8715C}" srcId="{A093B240-8B2E-4B53-B63C-C99727BDA579}" destId="{F9EE2DEA-831D-4C77-B463-642D0EC31CF6}" srcOrd="1" destOrd="0" parTransId="{B73DFF0E-AE45-4275-AFDB-79DFE79F2ED5}" sibTransId="{39F51ECA-CAC0-4E76-80AD-FB39BE7FD154}"/>
    <dgm:cxn modelId="{7D532ECD-80E6-4517-8BC9-456100FE3695}" srcId="{73FC280F-20DA-49CC-9CC2-D83F3EFEE7BF}" destId="{943657C6-5BA1-4E3D-B106-FCD0DAD468D1}" srcOrd="0" destOrd="0" parTransId="{740F3373-38E1-436F-83C6-76F018820FA6}" sibTransId="{F411D588-403A-4CE4-959F-D9D5430DFF2E}"/>
    <dgm:cxn modelId="{23BBE0D1-514A-41FA-B688-4183C1000D09}" type="presOf" srcId="{E62AB278-382E-4DFA-A860-67C280A503D9}" destId="{BF0C41DE-5D9B-4277-B40A-3DD61D280235}" srcOrd="0" destOrd="0" presId="urn:microsoft.com/office/officeart/2005/8/layout/hList1"/>
    <dgm:cxn modelId="{0249DEE0-695B-4661-969D-23C69B132AB5}" type="presOf" srcId="{F9EE2DEA-831D-4C77-B463-642D0EC31CF6}" destId="{C0D80358-774C-4750-B9AA-B048E863C161}" srcOrd="0" destOrd="0" presId="urn:microsoft.com/office/officeart/2005/8/layout/hList1"/>
    <dgm:cxn modelId="{745E7FEA-8B96-4F66-B6CC-50209933B395}" type="presOf" srcId="{7EA15128-1AC5-48D5-91BD-F9040A91C14F}" destId="{8EE2A373-B446-45F3-B960-1B66E82DC58D}" srcOrd="0" destOrd="0" presId="urn:microsoft.com/office/officeart/2005/8/layout/hList1"/>
    <dgm:cxn modelId="{A86410FE-FAB1-4664-AFCC-0F4A6E389C19}" type="presOf" srcId="{C865BCB5-0DCB-48F0-B417-F547E2A2AB43}" destId="{4139C16C-649A-41C5-945F-CEF076C42320}" srcOrd="0" destOrd="0" presId="urn:microsoft.com/office/officeart/2005/8/layout/hList1"/>
    <dgm:cxn modelId="{8613AE50-6E28-41CD-8C45-6F292ED97F39}" type="presParOf" srcId="{97E4AFF8-4A00-4A60-83B0-875243DCDED5}" destId="{C9D6F846-CEBB-4A8B-B276-D2414B774ABC}" srcOrd="0" destOrd="0" presId="urn:microsoft.com/office/officeart/2005/8/layout/hList1"/>
    <dgm:cxn modelId="{694CDE75-A426-419A-AA8A-FB8B912C5DA3}" type="presParOf" srcId="{C9D6F846-CEBB-4A8B-B276-D2414B774ABC}" destId="{A9B893BC-E190-4AE6-8DD5-EA8C4042ABF1}" srcOrd="0" destOrd="0" presId="urn:microsoft.com/office/officeart/2005/8/layout/hList1"/>
    <dgm:cxn modelId="{D10E989C-AAC9-4018-8A4B-5596E98E644F}" type="presParOf" srcId="{C9D6F846-CEBB-4A8B-B276-D2414B774ABC}" destId="{CEC69645-FDA6-47D1-9631-B5841826EBDE}" srcOrd="1" destOrd="0" presId="urn:microsoft.com/office/officeart/2005/8/layout/hList1"/>
    <dgm:cxn modelId="{5A1A10BB-36D6-4CFB-84FF-A308A4B5737A}" type="presParOf" srcId="{97E4AFF8-4A00-4A60-83B0-875243DCDED5}" destId="{229E2D16-6825-4170-AFE9-D69ACED56641}" srcOrd="1" destOrd="0" presId="urn:microsoft.com/office/officeart/2005/8/layout/hList1"/>
    <dgm:cxn modelId="{AEDEE37D-E58D-45E2-8F8A-9019FC7AC0A2}" type="presParOf" srcId="{97E4AFF8-4A00-4A60-83B0-875243DCDED5}" destId="{304B2417-F501-47B8-8999-8AF8AE5F04AA}" srcOrd="2" destOrd="0" presId="urn:microsoft.com/office/officeart/2005/8/layout/hList1"/>
    <dgm:cxn modelId="{037D6F6A-5ADD-4B74-A285-C22C8CAA9A1A}" type="presParOf" srcId="{304B2417-F501-47B8-8999-8AF8AE5F04AA}" destId="{C0D80358-774C-4750-B9AA-B048E863C161}" srcOrd="0" destOrd="0" presId="urn:microsoft.com/office/officeart/2005/8/layout/hList1"/>
    <dgm:cxn modelId="{72B1488B-A162-4A76-8DA3-FF97ADE2A503}" type="presParOf" srcId="{304B2417-F501-47B8-8999-8AF8AE5F04AA}" destId="{BF0C41DE-5D9B-4277-B40A-3DD61D280235}" srcOrd="1" destOrd="0" presId="urn:microsoft.com/office/officeart/2005/8/layout/hList1"/>
    <dgm:cxn modelId="{A09C54BB-52B8-4470-AD68-2054BEFB2A60}" type="presParOf" srcId="{97E4AFF8-4A00-4A60-83B0-875243DCDED5}" destId="{2F754B9C-8DF8-4E43-A6F9-5DD425B48ADF}" srcOrd="3" destOrd="0" presId="urn:microsoft.com/office/officeart/2005/8/layout/hList1"/>
    <dgm:cxn modelId="{497307DC-E48C-4B3A-B0F1-071B1626454B}" type="presParOf" srcId="{97E4AFF8-4A00-4A60-83B0-875243DCDED5}" destId="{94CA805A-0D33-4398-BBE8-577346AEE817}" srcOrd="4" destOrd="0" presId="urn:microsoft.com/office/officeart/2005/8/layout/hList1"/>
    <dgm:cxn modelId="{0ED1C78E-DD01-4030-BDB1-56ACCBCA18A4}" type="presParOf" srcId="{94CA805A-0D33-4398-BBE8-577346AEE817}" destId="{9200502E-8175-4302-9747-1831AE39BFD6}" srcOrd="0" destOrd="0" presId="urn:microsoft.com/office/officeart/2005/8/layout/hList1"/>
    <dgm:cxn modelId="{B7B209AF-EE62-40F6-9FD1-60075581A232}" type="presParOf" srcId="{94CA805A-0D33-4398-BBE8-577346AEE817}" destId="{DD2EAA4F-71F8-475C-8CE5-EEA6D3B89EB2}" srcOrd="1" destOrd="0" presId="urn:microsoft.com/office/officeart/2005/8/layout/hList1"/>
    <dgm:cxn modelId="{1E783414-9FA8-44E2-ADDD-573281A3EAA0}" type="presParOf" srcId="{97E4AFF8-4A00-4A60-83B0-875243DCDED5}" destId="{30349889-5B06-428C-90D0-B77721F40F5B}" srcOrd="5" destOrd="0" presId="urn:microsoft.com/office/officeart/2005/8/layout/hList1"/>
    <dgm:cxn modelId="{DE5F4303-C09B-40C5-9510-DAFF28B32C03}" type="presParOf" srcId="{97E4AFF8-4A00-4A60-83B0-875243DCDED5}" destId="{C3410F02-6787-4264-8C56-2D0808E8678C}" srcOrd="6" destOrd="0" presId="urn:microsoft.com/office/officeart/2005/8/layout/hList1"/>
    <dgm:cxn modelId="{21754569-B6E9-4256-B6B5-680F83365C69}" type="presParOf" srcId="{C3410F02-6787-4264-8C56-2D0808E8678C}" destId="{7B82BE97-F390-4996-B209-6575413A0862}" srcOrd="0" destOrd="0" presId="urn:microsoft.com/office/officeart/2005/8/layout/hList1"/>
    <dgm:cxn modelId="{5C16505A-7E4B-4569-8102-F39F84732297}" type="presParOf" srcId="{C3410F02-6787-4264-8C56-2D0808E8678C}" destId="{EA824B59-AD56-4C21-B813-48A7D49A699D}" srcOrd="1" destOrd="0" presId="urn:microsoft.com/office/officeart/2005/8/layout/hList1"/>
    <dgm:cxn modelId="{7DDF5BF2-38DD-4CF2-9776-E65E3DBDFA98}" type="presParOf" srcId="{97E4AFF8-4A00-4A60-83B0-875243DCDED5}" destId="{355DBBCC-A07D-4B9C-A3E7-60E2336D6CD0}" srcOrd="7" destOrd="0" presId="urn:microsoft.com/office/officeart/2005/8/layout/hList1"/>
    <dgm:cxn modelId="{DDE94A59-2756-4A3E-913C-3873F68F6144}" type="presParOf" srcId="{97E4AFF8-4A00-4A60-83B0-875243DCDED5}" destId="{8679AD28-6978-4545-B22A-F8F9D30A0DF6}" srcOrd="8" destOrd="0" presId="urn:microsoft.com/office/officeart/2005/8/layout/hList1"/>
    <dgm:cxn modelId="{8291DA68-B43F-4051-A1B1-31BE413165A1}" type="presParOf" srcId="{8679AD28-6978-4545-B22A-F8F9D30A0DF6}" destId="{4139C16C-649A-41C5-945F-CEF076C42320}" srcOrd="0" destOrd="0" presId="urn:microsoft.com/office/officeart/2005/8/layout/hList1"/>
    <dgm:cxn modelId="{CA31C520-A8F8-40BB-BD48-EB23393B732E}" type="presParOf" srcId="{8679AD28-6978-4545-B22A-F8F9D30A0DF6}" destId="{8EE2A373-B446-45F3-B960-1B66E82DC58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93BC-E190-4AE6-8DD5-EA8C4042ABF1}">
      <dsp:nvSpPr>
        <dsp:cNvPr id="0" name=""/>
        <dsp:cNvSpPr/>
      </dsp:nvSpPr>
      <dsp:spPr>
        <a:xfrm>
          <a:off x="4929" y="837067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1" kern="1200" dirty="0"/>
            <a:t>Bag of </a:t>
          </a:r>
          <a:r>
            <a:rPr lang="fr-FR" sz="1900" b="1" i="1" kern="1200" dirty="0" err="1"/>
            <a:t>Words</a:t>
          </a:r>
          <a:endParaRPr lang="fr-FR" sz="1900" kern="1200" dirty="0"/>
        </a:p>
      </dsp:txBody>
      <dsp:txXfrm>
        <a:off x="4929" y="837067"/>
        <a:ext cx="1889521" cy="547200"/>
      </dsp:txXfrm>
    </dsp:sp>
    <dsp:sp modelId="{CEC69645-FDA6-47D1-9631-B5841826EBDE}">
      <dsp:nvSpPr>
        <dsp:cNvPr id="0" name=""/>
        <dsp:cNvSpPr/>
      </dsp:nvSpPr>
      <dsp:spPr>
        <a:xfrm>
          <a:off x="4929" y="1384267"/>
          <a:ext cx="1889521" cy="21300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Fréquence de chaque mot dans un texte</a:t>
          </a:r>
        </a:p>
      </dsp:txBody>
      <dsp:txXfrm>
        <a:off x="4929" y="1384267"/>
        <a:ext cx="1889521" cy="2130002"/>
      </dsp:txXfrm>
    </dsp:sp>
    <dsp:sp modelId="{C0D80358-774C-4750-B9AA-B048E863C161}">
      <dsp:nvSpPr>
        <dsp:cNvPr id="0" name=""/>
        <dsp:cNvSpPr/>
      </dsp:nvSpPr>
      <dsp:spPr>
        <a:xfrm>
          <a:off x="2158984" y="837067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1" kern="1200" dirty="0"/>
            <a:t>TF-IDF</a:t>
          </a:r>
          <a:endParaRPr lang="fr-FR" sz="1900" kern="1200" dirty="0"/>
        </a:p>
      </dsp:txBody>
      <dsp:txXfrm>
        <a:off x="2158984" y="837067"/>
        <a:ext cx="1889521" cy="547200"/>
      </dsp:txXfrm>
    </dsp:sp>
    <dsp:sp modelId="{BF0C41DE-5D9B-4277-B40A-3DD61D280235}">
      <dsp:nvSpPr>
        <dsp:cNvPr id="0" name=""/>
        <dsp:cNvSpPr/>
      </dsp:nvSpPr>
      <dsp:spPr>
        <a:xfrm>
          <a:off x="2158984" y="1384267"/>
          <a:ext cx="1889521" cy="21300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Text Frequency Inverse Document Frequency </a:t>
          </a:r>
          <a:endParaRPr lang="fr-FR" sz="1900" kern="1200" dirty="0"/>
        </a:p>
      </dsp:txBody>
      <dsp:txXfrm>
        <a:off x="2158984" y="1384267"/>
        <a:ext cx="1889521" cy="2130002"/>
      </dsp:txXfrm>
    </dsp:sp>
    <dsp:sp modelId="{9200502E-8175-4302-9747-1831AE39BFD6}">
      <dsp:nvSpPr>
        <dsp:cNvPr id="0" name=""/>
        <dsp:cNvSpPr/>
      </dsp:nvSpPr>
      <dsp:spPr>
        <a:xfrm>
          <a:off x="4313039" y="837067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dirty="0"/>
            <a:t>Word2Vec</a:t>
          </a:r>
          <a:endParaRPr lang="fr-FR" sz="1900" kern="1200" dirty="0"/>
        </a:p>
      </dsp:txBody>
      <dsp:txXfrm>
        <a:off x="4313039" y="837067"/>
        <a:ext cx="1889521" cy="547200"/>
      </dsp:txXfrm>
    </dsp:sp>
    <dsp:sp modelId="{DD2EAA4F-71F8-475C-8CE5-EEA6D3B89EB2}">
      <dsp:nvSpPr>
        <dsp:cNvPr id="0" name=""/>
        <dsp:cNvSpPr/>
      </dsp:nvSpPr>
      <dsp:spPr>
        <a:xfrm>
          <a:off x="4313039" y="1384267"/>
          <a:ext cx="1889521" cy="21300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Mots ayant un sens similaire sont représentés proches dans un espace vectoriel</a:t>
          </a:r>
        </a:p>
      </dsp:txBody>
      <dsp:txXfrm>
        <a:off x="4313039" y="1384267"/>
        <a:ext cx="1889521" cy="2130002"/>
      </dsp:txXfrm>
    </dsp:sp>
    <dsp:sp modelId="{7B82BE97-F390-4996-B209-6575413A0862}">
      <dsp:nvSpPr>
        <dsp:cNvPr id="0" name=""/>
        <dsp:cNvSpPr/>
      </dsp:nvSpPr>
      <dsp:spPr>
        <a:xfrm>
          <a:off x="6492734" y="842217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Bert</a:t>
          </a:r>
        </a:p>
      </dsp:txBody>
      <dsp:txXfrm>
        <a:off x="6492734" y="842217"/>
        <a:ext cx="1889521" cy="547200"/>
      </dsp:txXfrm>
    </dsp:sp>
    <dsp:sp modelId="{EA824B59-AD56-4C21-B813-48A7D49A699D}">
      <dsp:nvSpPr>
        <dsp:cNvPr id="0" name=""/>
        <dsp:cNvSpPr/>
      </dsp:nvSpPr>
      <dsp:spPr>
        <a:xfrm>
          <a:off x="6467094" y="1384267"/>
          <a:ext cx="1889521" cy="21300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Les mots sont contextualisés, qui peut être différents selon le sens des textes</a:t>
          </a:r>
        </a:p>
      </dsp:txBody>
      <dsp:txXfrm>
        <a:off x="6467094" y="1384267"/>
        <a:ext cx="1889521" cy="2130002"/>
      </dsp:txXfrm>
    </dsp:sp>
    <dsp:sp modelId="{4139C16C-649A-41C5-945F-CEF076C42320}">
      <dsp:nvSpPr>
        <dsp:cNvPr id="0" name=""/>
        <dsp:cNvSpPr/>
      </dsp:nvSpPr>
      <dsp:spPr>
        <a:xfrm>
          <a:off x="8621148" y="837067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USE</a:t>
          </a:r>
        </a:p>
      </dsp:txBody>
      <dsp:txXfrm>
        <a:off x="8621148" y="837067"/>
        <a:ext cx="1889521" cy="547200"/>
      </dsp:txXfrm>
    </dsp:sp>
    <dsp:sp modelId="{8EE2A373-B446-45F3-B960-1B66E82DC58D}">
      <dsp:nvSpPr>
        <dsp:cNvPr id="0" name=""/>
        <dsp:cNvSpPr/>
      </dsp:nvSpPr>
      <dsp:spPr>
        <a:xfrm>
          <a:off x="8621148" y="1384267"/>
          <a:ext cx="1889521" cy="21300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Le texte est représenté sous forme de vecteurs </a:t>
          </a:r>
        </a:p>
      </dsp:txBody>
      <dsp:txXfrm>
        <a:off x="8621148" y="1384267"/>
        <a:ext cx="1889521" cy="2130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4823-42BD-41E2-B7EB-522D99CC636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168AF-EA4E-4A16-8C6F-9C60192B0C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71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4392A-3817-41B7-C575-1BEC5DDA2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F87D34-CE52-40D1-69D5-9DB558AE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F8C25C-F2FE-4D1D-C9E5-EA060A70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9B027-5C5D-4236-9797-08525A6BC983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1F455E-7298-3660-B281-01521D9C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3A9F70-D09B-DAC6-A377-8CC5A195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21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10CE7-505D-66B3-385C-1993F4C2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D9BFE5-690D-E53B-636C-A6FDAE54B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221975-4C70-5078-196B-14B1A626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28F-CC9D-4B4B-81A0-F4915D55CC61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2187-FAA7-2856-D109-841FA75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9836BE-C02A-3625-E326-AA5EEB13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83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931199-2EFA-AA0D-CE4B-D74C26C3B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2B6D9-44A4-5C67-4E7A-38E3DAFE2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2C34D1-65BC-0371-61B7-8B5D5052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0A88-DA3D-408C-8CEC-755AD67BEDF4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9A8547-79AB-E914-7EDF-0F82AC8B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560F98-ECD4-9541-FBEC-9DDF4A2A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42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6A754E-1D8D-93DB-1350-A48FCEF7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0A9040-D065-DAD9-2C0B-EF091DD0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4F6873-EE73-4D2D-B42B-661F189B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2E4E-FA47-4B96-ADF7-C9E41221353E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F370FC-E331-7F66-88CE-68FA6033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48034E-9DBA-E975-36DB-F9C1DB07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6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3C255-A485-4697-E2A6-D4E13222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832019-C520-C8AB-5867-92E503FF4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8E034-8F8D-8C6D-EB53-4D07C397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7504-79E3-434F-9656-74771D9C29A3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6BE764-D893-A9D2-DE1A-8F1924CE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2FDC2D-30CE-58CF-DF6E-741EE7A4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7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98CDA-5052-6C7A-50F5-EF44B07B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A7FB1-35E2-826F-EA00-C3D9C2EF1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A4F102-25BA-2E93-98E6-DA2860789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DAFC25-01F4-934D-FB14-DCFB3C9C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E7D-0F67-4B51-9FDE-3208FB297D7F}" type="datetime1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DEDCCB-130E-6645-6BB0-8AC9B172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80A1-C6A7-6251-E7F3-AADE1E1C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06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521FD-15D5-61A6-5ABE-6B9477C7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F70480-6E5C-5229-23E9-AEE861774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F624D4-0362-08EB-A677-83D25690B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59CBC5-7F2D-2246-3160-3F87FF5BE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D81EEE-341C-295D-C54A-770A7F0EE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138D01-4119-AE37-C3C4-5B5DFB21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2E45-0542-4063-A1C3-64C1D9F9446E}" type="datetime1">
              <a:rPr lang="fr-FR" smtClean="0"/>
              <a:t>20/06/2022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B5CFC7-B207-E8D2-DBB1-16EDAB86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E44A4-271E-FBD8-01C8-908029F9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3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2ADF1-F04E-5CAD-8646-E89EA43E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2D9B20-A0E7-1A88-B204-5983CE5D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601C-95F4-4168-9523-32EE4F6B4D59}" type="datetime1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7CEB8-69CD-5771-D7BC-0FA891C9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2D52EC-BC63-C2F6-8B4F-53654ADB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3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7A63DC-418E-7462-0089-1CE5CB1E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1E88-913C-4AD0-9769-F16F3A094E49}" type="datetime1">
              <a:rPr lang="fr-FR" smtClean="0"/>
              <a:t>20/06/2022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0532F3-A3CF-06A7-9CD6-5EB9324D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E0A7A4-04B7-47C3-49D3-312FF277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15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585A2-3E81-69A7-EF15-29465265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6698C-A5C0-BCDC-29AA-A6192C732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A5B9AC-1BA6-93AF-EA3E-B3E274F34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C4BC66-D56B-6B79-AD46-1C6D1DCD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25CA-ED4F-428C-A1B8-22F43B16C20E}" type="datetime1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99976C-F412-559B-F29B-42F39B04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0AFFEF-3A4F-12A3-71E4-A50081FE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57D0-1CE3-0474-1587-F113B42D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5764EE-F657-F94E-35BF-39B689631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776001-99BD-9CD9-29E8-8408E33F2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1D789F-9846-1A73-3AE5-8BC9D525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A1B7-6077-4F0F-A5D3-81CB00D41D23}" type="datetime1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D2A858-178F-2FE1-2EDC-29DE097F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EEBF47-0545-B926-F71F-D04A3BEA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73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D26B1A-2B58-D21F-E178-90BFA48A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9C1FC9-CFE0-E2AD-F82C-CBEA07596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9ED42D-EF63-9519-718E-0B9245926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517CD-5BD8-4CD2-AFCF-910AEDBA1E29}" type="datetime1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2C287-F39C-2B74-93B9-66F58DD0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BBBD49-B8CF-1613-E5EA-E172F304B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E2910-7C25-4F9B-9BD0-CF50E825A9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6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N°6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98D62-2613-2A0B-1688-064BAA14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5" y="953038"/>
            <a:ext cx="5084828" cy="168752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ctr">
              <a:buNone/>
            </a:pPr>
            <a:r>
              <a:rPr lang="en-US" sz="36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Classifiez</a:t>
            </a:r>
            <a:r>
              <a:rPr lang="en-US" sz="36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automatiquement</a:t>
            </a:r>
            <a:r>
              <a:rPr lang="en-US" sz="36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36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biens</a:t>
            </a:r>
            <a:r>
              <a:rPr lang="en-US" sz="36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6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consommation</a:t>
            </a:r>
            <a:endParaRPr lang="en-US" sz="36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287F8C-7C93-DDFB-D448-BA4237DF1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r="5062" b="-1"/>
          <a:stretch/>
        </p:blipFill>
        <p:spPr>
          <a:xfrm>
            <a:off x="5922492" y="698789"/>
            <a:ext cx="5536001" cy="5401668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4F741-1830-E2B3-06D9-1FC81A67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8F385A-5169-3AEB-B7A1-216EF187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4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</a:t>
            </a:r>
            <a:r>
              <a:rPr lang="en-US" sz="4000" b="1" i="1" dirty="0" err="1">
                <a:latin typeface="+mn-lt"/>
                <a:ea typeface="+mn-ea"/>
                <a:cs typeface="+mn-cs"/>
              </a:rPr>
              <a:t>Texte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- </a:t>
            </a:r>
            <a:r>
              <a:rPr lang="en-US" sz="3600" b="1" i="1" dirty="0"/>
              <a:t>Extraction de features</a:t>
            </a:r>
            <a:br>
              <a:rPr lang="en-US" sz="3600" b="1" i="1" dirty="0"/>
            </a:br>
            <a:r>
              <a:rPr lang="en-US" sz="3600" b="1" i="1" dirty="0" err="1"/>
              <a:t>Différentes</a:t>
            </a:r>
            <a:r>
              <a:rPr lang="en-US" sz="3600" b="1" i="1" dirty="0"/>
              <a:t> </a:t>
            </a:r>
            <a:r>
              <a:rPr lang="en-US" sz="3600" b="1" i="1" dirty="0" err="1"/>
              <a:t>méthodes</a:t>
            </a:r>
            <a:endParaRPr lang="en-US" sz="3600" b="1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61086A0D-2FD4-1BF7-81C3-19D239BCE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0528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3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>
                <a:solidFill>
                  <a:srgbClr val="FFFFFF"/>
                </a:solidFill>
              </a:rPr>
              <a:t>Partie Texte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97A7E66-4EA1-1AB8-0E53-4DDDE6DB7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861"/>
            <a:ext cx="5959028" cy="306834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6D8713FA-A4B8-3698-5823-2615B3074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33" y="3038861"/>
            <a:ext cx="5852667" cy="3025402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500114E-641E-F71B-065E-96CEB58A78F0}"/>
              </a:ext>
            </a:extLst>
          </p:cNvPr>
          <p:cNvSpPr txBox="1"/>
          <p:nvPr/>
        </p:nvSpPr>
        <p:spPr>
          <a:xfrm>
            <a:off x="786213" y="2386642"/>
            <a:ext cx="111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WORD2VEC 					Bag of </a:t>
            </a:r>
            <a:r>
              <a:rPr lang="fr-FR" dirty="0" err="1"/>
              <a:t>Words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6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>
                <a:solidFill>
                  <a:srgbClr val="FFFFFF"/>
                </a:solidFill>
              </a:rPr>
              <a:t>Partie Texte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C3F2273-C7D8-4CEA-1026-56A5C501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" y="2790679"/>
            <a:ext cx="5938187" cy="3085681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00EE2-B602-027F-8FF0-4948C4D6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87" y="2782378"/>
            <a:ext cx="5897628" cy="30939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9A916FD-D4F7-7366-A380-170269D82C97}"/>
              </a:ext>
            </a:extLst>
          </p:cNvPr>
          <p:cNvSpPr txBox="1"/>
          <p:nvPr/>
        </p:nvSpPr>
        <p:spPr>
          <a:xfrm>
            <a:off x="396882" y="2324456"/>
            <a:ext cx="1128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      Tf-</a:t>
            </a:r>
            <a:r>
              <a:rPr lang="fr-FR" dirty="0" err="1"/>
              <a:t>Idf</a:t>
            </a:r>
            <a:r>
              <a:rPr lang="fr-FR" dirty="0"/>
              <a:t>						      Use</a:t>
            </a:r>
          </a:p>
        </p:txBody>
      </p:sp>
    </p:spTree>
    <p:extLst>
      <p:ext uri="{BB962C8B-B14F-4D97-AF65-F5344CB8AC3E}">
        <p14:creationId xmlns:p14="http://schemas.microsoft.com/office/powerpoint/2010/main" val="255025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Partie Texte_ LDA </a:t>
            </a:r>
            <a:br>
              <a:rPr lang="en-US" b="1" i="1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b="1" i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Latent Dirichlet Allocation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28DF58C-A573-3383-6252-910326D1B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3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563B6B6E-D4DA-DE2B-3827-01C4815FD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LDA = </a:t>
            </a:r>
            <a:r>
              <a:rPr lang="en-US" sz="2200" dirty="0" err="1"/>
              <a:t>peut</a:t>
            </a:r>
            <a:r>
              <a:rPr lang="en-US" sz="2200" dirty="0"/>
              <a:t> </a:t>
            </a:r>
            <a:r>
              <a:rPr lang="en-US" sz="2200" dirty="0" err="1"/>
              <a:t>extraire</a:t>
            </a:r>
            <a:r>
              <a:rPr lang="en-US" sz="2200" dirty="0"/>
              <a:t> d’un ensemble de text les themes = Topics qui les </a:t>
            </a:r>
            <a:r>
              <a:rPr lang="en-US" sz="2200" dirty="0" err="1"/>
              <a:t>décrivent</a:t>
            </a:r>
            <a:r>
              <a:rPr lang="en-US" sz="2200" dirty="0"/>
              <a:t> le </a:t>
            </a:r>
            <a:r>
              <a:rPr lang="en-US" sz="2200" dirty="0" err="1"/>
              <a:t>mieux</a:t>
            </a:r>
            <a:endParaRPr lang="en-US" sz="22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37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>
                <a:latin typeface="+mn-lt"/>
                <a:ea typeface="+mn-ea"/>
                <a:cs typeface="+mn-cs"/>
              </a:rPr>
              <a:t>Partie Images- </a:t>
            </a:r>
            <a:r>
              <a:rPr lang="en-US" sz="3600" b="1" i="1"/>
              <a:t>Extraction de features</a:t>
            </a:r>
            <a:endParaRPr lang="en-US" sz="3600" b="1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1D23001-884D-84BF-00D8-258DF99C2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04" y="1985284"/>
            <a:ext cx="4114800" cy="3495951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6AAC6EE-4926-822A-8E0B-6387ED3E0012}"/>
              </a:ext>
            </a:extLst>
          </p:cNvPr>
          <p:cNvSpPr txBox="1"/>
          <p:nvPr/>
        </p:nvSpPr>
        <p:spPr>
          <a:xfrm>
            <a:off x="1061639" y="1564146"/>
            <a:ext cx="4765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/>
              <a:t>Extraction de features des images avec ORB</a:t>
            </a:r>
            <a:endParaRPr lang="fr-FR" sz="36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A91488-E6ED-8989-BA2E-F4B7B57B8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9" y="2927164"/>
            <a:ext cx="4765819" cy="27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Images- </a:t>
            </a:r>
            <a:r>
              <a:rPr lang="en-US" sz="3600" b="1" i="1" dirty="0"/>
              <a:t>Bag of Visual Words -ORB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15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340AFA9-7064-CD74-7B7F-7A1C5F7C9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92" y="1779205"/>
            <a:ext cx="5172808" cy="4909784"/>
          </a:xfrm>
        </p:spPr>
      </p:pic>
    </p:spTree>
    <p:extLst>
      <p:ext uri="{BB962C8B-B14F-4D97-AF65-F5344CB8AC3E}">
        <p14:creationId xmlns:p14="http://schemas.microsoft.com/office/powerpoint/2010/main" val="26268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Images- </a:t>
            </a:r>
            <a:r>
              <a:rPr lang="en-US" sz="3600" b="1" i="1" dirty="0"/>
              <a:t>Extraction de features- ORB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16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DB98FC1-5EDF-803E-8ED5-55E12D31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37" y="1628215"/>
            <a:ext cx="8843084" cy="2079352"/>
          </a:xfrm>
        </p:spPr>
      </p:pic>
    </p:spTree>
    <p:extLst>
      <p:ext uri="{BB962C8B-B14F-4D97-AF65-F5344CB8AC3E}">
        <p14:creationId xmlns:p14="http://schemas.microsoft.com/office/powerpoint/2010/main" val="12952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Images- </a:t>
            </a:r>
            <a:r>
              <a:rPr lang="en-US" sz="3600" b="1" i="1" dirty="0" err="1"/>
              <a:t>Histogrammes</a:t>
            </a:r>
            <a:r>
              <a:rPr lang="en-US" sz="3600" b="1" i="1" dirty="0"/>
              <a:t> </a:t>
            </a:r>
            <a:r>
              <a:rPr lang="en-US" sz="3600" b="1" i="1" dirty="0" err="1"/>
              <a:t>d’images</a:t>
            </a:r>
            <a:r>
              <a:rPr lang="en-US" sz="3600" b="1" i="1" dirty="0"/>
              <a:t> - ORB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17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A059909-3725-ABB5-5743-739617124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84" y="1593184"/>
            <a:ext cx="7324725" cy="3686175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B67FBC-8764-D452-45B4-98AABF7282FA}"/>
              </a:ext>
            </a:extLst>
          </p:cNvPr>
          <p:cNvSpPr txBox="1"/>
          <p:nvPr/>
        </p:nvSpPr>
        <p:spPr>
          <a:xfrm>
            <a:off x="670705" y="1979543"/>
            <a:ext cx="303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Histogrammes </a:t>
            </a:r>
            <a:r>
              <a:rPr lang="fr-FR" dirty="0">
                <a:sym typeface="Wingdings" panose="05000000000000000000" pitchFamily="2" charset="2"/>
              </a:rPr>
              <a:t> réduction de </a:t>
            </a:r>
            <a:r>
              <a:rPr lang="fr-FR" dirty="0" err="1">
                <a:sym typeface="Wingdings" panose="05000000000000000000" pitchFamily="2" charset="2"/>
              </a:rPr>
              <a:t>dimention</a:t>
            </a:r>
            <a:r>
              <a:rPr lang="fr-FR" dirty="0">
                <a:sym typeface="Wingdings" panose="05000000000000000000" pitchFamily="2" charset="2"/>
              </a:rPr>
              <a:t> PCA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Clustering  </a:t>
            </a:r>
            <a:r>
              <a:rPr lang="fr-FR" dirty="0" err="1">
                <a:sym typeface="Wingdings" panose="05000000000000000000" pitchFamily="2" charset="2"/>
              </a:rPr>
              <a:t>Kmeans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ARI  calcul de similarité avec les catégories d’articles d’origine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46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Images</a:t>
            </a:r>
            <a:r>
              <a:rPr lang="en-US" sz="3600" b="1" i="1" dirty="0"/>
              <a:t> - CNN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18</a:t>
            </a:fld>
            <a:endParaRPr lang="fr-FR"/>
          </a:p>
        </p:txBody>
      </p:sp>
      <p:pic>
        <p:nvPicPr>
          <p:cNvPr id="8" name="Espace réservé du contenu 7" descr="Une image contenant texte, afficher, capture d’écran&#10;&#10;Description générée automatiquement">
            <a:extLst>
              <a:ext uri="{FF2B5EF4-FFF2-40B4-BE49-F238E27FC236}">
                <a16:creationId xmlns:a16="http://schemas.microsoft.com/office/drawing/2014/main" id="{019B8DB4-1A61-87BD-3D58-57C0DEE56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08" y="1952687"/>
            <a:ext cx="7362825" cy="3657600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5754B0-1830-CAC7-A86A-6E185AC3FCAD}"/>
              </a:ext>
            </a:extLst>
          </p:cNvPr>
          <p:cNvSpPr txBox="1"/>
          <p:nvPr/>
        </p:nvSpPr>
        <p:spPr>
          <a:xfrm>
            <a:off x="670705" y="2128186"/>
            <a:ext cx="25914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de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Resnet50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Réduction de </a:t>
            </a:r>
            <a:r>
              <a:rPr lang="fr-FR" dirty="0" err="1">
                <a:sym typeface="Wingdings" panose="05000000000000000000" pitchFamily="2" charset="2"/>
              </a:rPr>
              <a:t>dimention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Isomap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Clustering - </a:t>
            </a:r>
            <a:r>
              <a:rPr lang="fr-FR" dirty="0" err="1">
                <a:sym typeface="Wingdings" panose="05000000000000000000" pitchFamily="2" charset="2"/>
              </a:rPr>
              <a:t>Kmeans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Calcule ARI Similarité entre les labels d’origine et les labels de clustering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58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Images</a:t>
            </a:r>
            <a:r>
              <a:rPr lang="en-US" sz="3600" b="1" i="1" dirty="0"/>
              <a:t>- CNN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19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5754B0-1830-CAC7-A86A-6E185AC3FCAD}"/>
              </a:ext>
            </a:extLst>
          </p:cNvPr>
          <p:cNvSpPr txBox="1"/>
          <p:nvPr/>
        </p:nvSpPr>
        <p:spPr>
          <a:xfrm>
            <a:off x="264920" y="2128186"/>
            <a:ext cx="3649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de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Resnet50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Réduction de </a:t>
            </a:r>
            <a:r>
              <a:rPr lang="fr-FR" dirty="0" err="1">
                <a:sym typeface="Wingdings" panose="05000000000000000000" pitchFamily="2" charset="2"/>
              </a:rPr>
              <a:t>dimention</a:t>
            </a:r>
            <a:r>
              <a:rPr lang="fr-FR" dirty="0">
                <a:sym typeface="Wingdings" panose="05000000000000000000" pitchFamily="2" charset="2"/>
              </a:rPr>
              <a:t>  PCA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Clustering  </a:t>
            </a:r>
            <a:r>
              <a:rPr lang="fr-FR" dirty="0" err="1">
                <a:sym typeface="Wingdings" panose="05000000000000000000" pitchFamily="2" charset="2"/>
              </a:rPr>
              <a:t>Kmeans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ARI calcul de similarité entre les labels d’origine et les labels de clustering 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63B7D2B-D1FE-746B-35FC-0065FEC4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14" y="2128186"/>
            <a:ext cx="7324725" cy="3705225"/>
          </a:xfrm>
        </p:spPr>
      </p:pic>
    </p:spTree>
    <p:extLst>
      <p:ext uri="{BB962C8B-B14F-4D97-AF65-F5344CB8AC3E}">
        <p14:creationId xmlns:p14="http://schemas.microsoft.com/office/powerpoint/2010/main" val="37349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i="1" dirty="0">
                <a:latin typeface="+mn-lt"/>
                <a:ea typeface="+mn-ea"/>
                <a:cs typeface="+mn-cs"/>
              </a:rPr>
              <a:t>Le </a:t>
            </a:r>
            <a:r>
              <a:rPr lang="en-US" sz="3600" b="1" i="1" dirty="0" err="1">
                <a:latin typeface="+mn-lt"/>
                <a:ea typeface="+mn-ea"/>
                <a:cs typeface="+mn-cs"/>
              </a:rPr>
              <a:t>contexte</a:t>
            </a:r>
            <a:endParaRPr lang="en-US" sz="3600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98D62-2613-2A0B-1688-064BAA14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912663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sz="2000" dirty="0">
                <a:sym typeface="Wingdings" panose="05000000000000000000" pitchFamily="2" charset="2"/>
              </a:rPr>
              <a:t></a:t>
            </a:r>
            <a:r>
              <a:rPr lang="fr-FR" sz="2000" dirty="0"/>
              <a:t>Vendeurs proposent des articles à des acheteurs en postant une photo et une description.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>
                <a:sym typeface="Wingdings" panose="05000000000000000000" pitchFamily="2" charset="2"/>
              </a:rPr>
              <a:t></a:t>
            </a:r>
            <a:r>
              <a:rPr lang="fr-FR" sz="2000" dirty="0"/>
              <a:t>L’attribution de la catégorie d'un article est effectuée manuellement par les vendeurs et est donc peu fiable.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sz="2000" b="1" i="1" kern="1200" dirty="0">
                <a:latin typeface="+mn-lt"/>
                <a:ea typeface="+mn-ea"/>
                <a:cs typeface="+mn-cs"/>
              </a:rPr>
              <a:t>Nous souhaitons: 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		faciliter la mise en ligne de nouveaux articles par les vendeurs et faciliter la recherche 		de produits par les acheteurs.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b="1" i="1" kern="12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fr-FR" sz="2000" b="1" i="1" kern="1200" dirty="0">
                <a:latin typeface="+mn-lt"/>
                <a:ea typeface="+mn-ea"/>
                <a:cs typeface="+mn-cs"/>
              </a:rPr>
              <a:t>Comment: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AD8DE5-E530-9FB5-5544-31F6CFC7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5EED13-D371-0B0C-BD46-B339F8DA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</a:t>
            </a:fld>
            <a:endParaRPr lang="fr-FR"/>
          </a:p>
        </p:txBody>
      </p:sp>
      <p:pic>
        <p:nvPicPr>
          <p:cNvPr id="8" name="Image 7" descr="Une image contenant plancher, en bois, intérieur, planche&#10;&#10;Description générée automatiquement">
            <a:extLst>
              <a:ext uri="{FF2B5EF4-FFF2-40B4-BE49-F238E27FC236}">
                <a16:creationId xmlns:a16="http://schemas.microsoft.com/office/drawing/2014/main" id="{66BCB356-D8DC-3874-80C0-7EDE2179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65" y="4586359"/>
            <a:ext cx="3718248" cy="16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>
                <a:latin typeface="+mn-lt"/>
                <a:ea typeface="+mn-ea"/>
                <a:cs typeface="+mn-cs"/>
              </a:rPr>
              <a:t>Conclusion </a:t>
            </a:r>
            <a:endParaRPr lang="en-US" sz="3600" b="1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20</a:t>
            </a:fld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C8A7B39-3B88-9CB5-4AC2-F68CCD17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3" y="1189751"/>
            <a:ext cx="10515600" cy="503007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Le but de ce projet était de: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</a:t>
            </a:r>
            <a:r>
              <a:rPr lang="fr-FR" dirty="0"/>
              <a:t>réaliser une première étude de faisabilité d’un 		          		      moteur de classification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Nous avons analysé le jeu de données ( images + textes):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>
                <a:latin typeface="Montserrat" panose="00000500000000000000" pitchFamily="2" charset="0"/>
              </a:rPr>
              <a:t>	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Réalisé un prétraitement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Une réduction de dimension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Un clustering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Cette étude nous a convaincu qu’un moteur de de classification est réalisable.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B3ED21-01AD-C829-0768-8C3F01E2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C1175-9AD2-F323-2D83-3B1F55CB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4AC249-55E3-FA21-C384-EF3CE4BA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21</a:t>
            </a:fld>
            <a:endParaRPr lang="fr-FR"/>
          </a:p>
        </p:txBody>
      </p:sp>
      <p:pic>
        <p:nvPicPr>
          <p:cNvPr id="1026" name="Picture 2" descr="Merci Pour Votre Attention GIF - Merci Pour Votre Attention - Discover &amp;  Share GIFs">
            <a:extLst>
              <a:ext uri="{FF2B5EF4-FFF2-40B4-BE49-F238E27FC236}">
                <a16:creationId xmlns:a16="http://schemas.microsoft.com/office/drawing/2014/main" id="{AB83591A-9704-C523-8765-D53AB0D6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32" y="1242305"/>
            <a:ext cx="4798868" cy="358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72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214B78-763A-1FAA-D797-900FD983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Tf-idf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6BC7F-060D-D0C6-D5AF-D0E25D83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511694"/>
            <a:ext cx="11496821" cy="399407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5F99E2-373A-C037-6FA9-E955FC1C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45C44A-EE51-AB07-80F8-20F2B921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3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486F75-AEBE-E79E-9505-CD52E092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80CF8-8C86-91D2-7129-8837B0AD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8EA9DA-AD29-2B00-A100-C0811592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0E8190-027A-2144-2F27-2A833BA3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38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0E239-9C8A-67FF-E093-568081D7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Word2Vec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 descr="Une image contenant texte, moniteur, écran, capture d’écran&#10;&#10;Description générée automatiquement">
            <a:extLst>
              <a:ext uri="{FF2B5EF4-FFF2-40B4-BE49-F238E27FC236}">
                <a16:creationId xmlns:a16="http://schemas.microsoft.com/office/drawing/2014/main" id="{91201580-4555-8E1D-FEAD-AE3BDDF0A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24" y="2427541"/>
            <a:ext cx="8035453" cy="399763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703D65-6944-1CFE-DAF4-41C73D82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1AB53C-2D72-51B4-F41B-C9280472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6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calculatrice, équipement électronique, armoire&#10;&#10;Description générée automatiquement">
            <a:extLst>
              <a:ext uri="{FF2B5EF4-FFF2-40B4-BE49-F238E27FC236}">
                <a16:creationId xmlns:a16="http://schemas.microsoft.com/office/drawing/2014/main" id="{A34669BA-52AC-CFFB-8C73-72D2F9A0E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204109-C625-3215-0523-349BD15B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FDA971-9765-85ED-4C31-B3AB958C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ACDCBA-7851-19E9-8C3C-B8318DE3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8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431A1-6607-2F4D-9A96-9A3666BE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34D39A-BD92-C20F-89E1-44089960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need to convert the words into a numerical format (vectors) before feeding it to our model. </a:t>
            </a:r>
          </a:p>
          <a:p>
            <a:r>
              <a:rPr lang="en-US" dirty="0"/>
              <a:t>The first step is to calculate the frequency of every word in the text, then we represent these frequencies in terms of vectors.</a:t>
            </a:r>
          </a:p>
          <a:p>
            <a:r>
              <a:rPr lang="en-US" dirty="0"/>
              <a:t>Every word is a feature, and the vector is the count of each word (column) in every sentence (row).</a:t>
            </a:r>
          </a:p>
          <a:p>
            <a:r>
              <a:rPr lang="en-US" dirty="0"/>
              <a:t>One major </a:t>
            </a:r>
            <a:r>
              <a:rPr lang="en-US" dirty="0" err="1"/>
              <a:t>desadvantage</a:t>
            </a:r>
            <a:r>
              <a:rPr lang="en-US" dirty="0"/>
              <a:t> of Bag of Words is the </a:t>
            </a:r>
            <a:r>
              <a:rPr lang="en-US" dirty="0" err="1"/>
              <a:t>abscence</a:t>
            </a:r>
            <a:r>
              <a:rPr lang="en-US" dirty="0"/>
              <a:t> of semantic meaning of the words.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B63105-7ECA-67C5-7503-A0E5AF2C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ECB1AB-7664-6387-30CF-069F326E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258F92-5A27-8680-B499-F4156048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E1762-0B98-6800-3FBF-68F17655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Bidirectional Encoder Representations from Transformers</a:t>
            </a:r>
          </a:p>
          <a:p>
            <a:pPr marL="0" indent="0">
              <a:buNone/>
            </a:pPr>
            <a:r>
              <a:rPr lang="en-US" dirty="0"/>
              <a:t>BERT takes into account the context for each occurrence of a given word. For instance, whereas the vector for "running" will have the same word2vec vector representation for both of its occurrences in the sentences "He is running a company" and "He is running a marathon", BERT will provide a contextualized embedding that will be different according to the sentence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FD95E-E23D-9ED8-2FAF-917856EF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0BD4D6-31CB-DFF1-F1C3-F63B5F7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9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1C37C1-5FE5-C3C0-1017-BA524FE7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288230A-BE93-ECF4-24C7-9B6950738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831176"/>
            <a:ext cx="11496821" cy="319036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78428F-7B3F-9E80-DF5A-2742C345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FAEBC1-BFB7-0C88-2EE2-7A1F32B7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55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785D48-ED4C-E126-36EC-F2C2E1EB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of VGG16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835C17-BBB6-4828-8D9D-1178832CE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8" y="1675227"/>
            <a:ext cx="8450384" cy="4394199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66D630-6D19-5890-0382-1A1BF252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580189-8DA9-C2D8-2BB6-0E3ABEAA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790524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i="1" dirty="0">
                <a:latin typeface="+mn-lt"/>
                <a:ea typeface="+mn-ea"/>
                <a:cs typeface="+mn-cs"/>
              </a:rPr>
              <a:t>La Solution </a:t>
            </a:r>
            <a:r>
              <a:rPr lang="en-US" sz="3600" b="1" i="1" dirty="0" err="1">
                <a:latin typeface="+mn-lt"/>
                <a:ea typeface="+mn-ea"/>
                <a:cs typeface="+mn-cs"/>
              </a:rPr>
              <a:t>proposée</a:t>
            </a:r>
            <a:endParaRPr lang="en-US" sz="3600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98D62-2613-2A0B-1688-064BAA14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 sz="3200" b="1" i="1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r>
              <a:rPr lang="fr-FR" sz="3200" b="1" i="1" dirty="0"/>
              <a:t>Deux types de traitements de données:</a:t>
            </a:r>
          </a:p>
          <a:p>
            <a:pPr algn="ctr">
              <a:buFontTx/>
              <a:buChar char="-"/>
            </a:pPr>
            <a:r>
              <a:rPr lang="fr-FR" sz="3200" b="1" i="1" kern="1200" dirty="0">
                <a:latin typeface="+mn-lt"/>
                <a:ea typeface="+mn-ea"/>
                <a:cs typeface="+mn-cs"/>
              </a:rPr>
              <a:t>Texte : les descriptions d’articles</a:t>
            </a:r>
          </a:p>
          <a:p>
            <a:pPr algn="ctr">
              <a:buFontTx/>
              <a:buChar char="-"/>
            </a:pPr>
            <a:r>
              <a:rPr lang="fr-FR" sz="3200" b="1" i="1" dirty="0"/>
              <a:t>Images: des articles mis en vente</a:t>
            </a:r>
            <a:endParaRPr lang="en-US" sz="3200" b="1" i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DC6336-55E6-92B4-C4FC-F5D58047604F}"/>
              </a:ext>
            </a:extLst>
          </p:cNvPr>
          <p:cNvSpPr txBox="1"/>
          <p:nvPr/>
        </p:nvSpPr>
        <p:spPr>
          <a:xfrm>
            <a:off x="670705" y="1599226"/>
            <a:ext cx="1076328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Réaliser une première étude de faisabilité d'un moteur de classification d'articles, basée sur une image et une description pour l'automatisation de l'attribution de la catégorie de l'article.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AD32E-9A21-9BEE-6DD1-0F240F05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CNN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B9C47A4-543D-10C6-D17D-F0F43124C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5" y="2427541"/>
            <a:ext cx="8242550" cy="399763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7E998E-92F8-75A5-F186-8F73DBAB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297308-54CD-DCCB-29B7-2504EF95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04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E0927-FB16-143B-7D68-488D07CC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LDA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31C313-7568-FC5B-4612-DFD7DB1BE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7" y="1690688"/>
            <a:ext cx="10332655" cy="3896296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F2A51F-B72C-EA19-7435-116A9F08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E5D601-3B5F-3FF1-776B-5D223F54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141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D15F0F-5326-701C-DBEB-24D36C71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LDA Latent Dirichlet Allocation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80ABB3C-B941-0C2A-B584-FB5522C4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94" y="2427541"/>
            <a:ext cx="7335113" cy="399763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805A43-C984-0B41-A794-06C62B0E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690926-A013-80C2-F59A-DB35AE67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83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9453E1-D540-7C8C-92E4-2D291439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Lemmatize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9949D4-73E1-93F1-199C-B5FB76171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94" y="2427541"/>
            <a:ext cx="7335113" cy="399763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820910-D595-64C8-B841-26391B55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Adèle Souleymanova / Projet_6 / Data Science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C07A29-A80C-5E07-BF99-6569EE81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E2910-7C25-4F9B-9BD0-CF50E825A96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9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i="1" dirty="0">
                <a:latin typeface="+mn-lt"/>
                <a:ea typeface="+mn-ea"/>
                <a:cs typeface="+mn-cs"/>
              </a:rPr>
              <a:t>Plan et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98D62-2613-2A0B-1688-064BAA14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fr-FR" sz="3200" b="1" i="1" dirty="0"/>
              <a:t>Partie texte</a:t>
            </a:r>
          </a:p>
          <a:p>
            <a:pPr marL="571500" indent="-571500">
              <a:buAutoNum type="romanUcParenR"/>
            </a:pPr>
            <a:r>
              <a:rPr lang="fr-FR" sz="3200" b="1" i="1" dirty="0"/>
              <a:t>Analyse Exploratoire</a:t>
            </a:r>
          </a:p>
          <a:p>
            <a:pPr marL="571500" indent="-571500">
              <a:buAutoNum type="romanUcParenR"/>
            </a:pPr>
            <a:r>
              <a:rPr lang="fr-FR" sz="3200" b="1" i="1" dirty="0"/>
              <a:t>Nettoyage</a:t>
            </a:r>
          </a:p>
          <a:p>
            <a:pPr marL="571500" indent="-571500">
              <a:buAutoNum type="romanUcParenR"/>
            </a:pPr>
            <a:r>
              <a:rPr lang="fr-FR" sz="3200" b="1" i="1" dirty="0"/>
              <a:t>Extraction de </a:t>
            </a:r>
            <a:r>
              <a:rPr lang="fr-FR" sz="3200" b="1" i="1" dirty="0" err="1"/>
              <a:t>features</a:t>
            </a:r>
            <a:r>
              <a:rPr lang="fr-FR" sz="3200" b="1" i="1" dirty="0"/>
              <a:t> </a:t>
            </a:r>
          </a:p>
          <a:p>
            <a:pPr marL="571500" indent="-571500">
              <a:buAutoNum type="romanUcParenR"/>
            </a:pPr>
            <a:r>
              <a:rPr lang="en-US" sz="3200" b="1" i="1" dirty="0"/>
              <a:t>Reduction de dimension et </a:t>
            </a:r>
            <a:r>
              <a:rPr lang="en-US" sz="3200" b="1" i="1" dirty="0" err="1"/>
              <a:t>KMeans</a:t>
            </a:r>
            <a:r>
              <a:rPr lang="en-US" sz="3200" b="1" i="1" dirty="0"/>
              <a:t> clustering</a:t>
            </a:r>
          </a:p>
          <a:p>
            <a:pPr marL="571500" indent="-571500">
              <a:buAutoNum type="romanUcParenR"/>
            </a:pPr>
            <a:r>
              <a:rPr lang="fr-FR" sz="3200" b="1" i="1" dirty="0"/>
              <a:t>Calculer la similarité entre les catégories réelles et les catégories attribuées par clustering</a:t>
            </a:r>
          </a:p>
          <a:p>
            <a:pPr marL="571500" indent="-571500">
              <a:buAutoNum type="romanUcParenR"/>
            </a:pPr>
            <a:r>
              <a:rPr lang="fr-FR" sz="3200" b="1" i="1" dirty="0"/>
              <a:t>Modélisation de thèmes avec LDA (Latent Dirichlet Allocation) </a:t>
            </a:r>
            <a:r>
              <a:rPr lang="fr-FR" sz="2000" b="1" i="0" dirty="0">
                <a:solidFill>
                  <a:srgbClr val="FFFFFF"/>
                </a:solidFill>
                <a:effectLst/>
                <a:latin typeface="-apple-system"/>
              </a:rPr>
              <a:t>(Latent Dirichlet Allocation)</a:t>
            </a:r>
            <a:r>
              <a:rPr lang="fr-FR" sz="3200" b="1" i="1" dirty="0"/>
              <a:t> </a:t>
            </a:r>
          </a:p>
          <a:p>
            <a:pPr marL="571500" indent="-571500">
              <a:buAutoNum type="romanUcParenR"/>
            </a:pPr>
            <a:endParaRPr lang="fr-FR" sz="3200" b="1" i="1" dirty="0"/>
          </a:p>
          <a:p>
            <a:pPr marL="571500" indent="-571500">
              <a:buAutoNum type="romanUcParenR"/>
            </a:pPr>
            <a:endParaRPr lang="fr-FR" sz="3200" b="1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2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i="1" dirty="0">
                <a:latin typeface="+mn-lt"/>
                <a:ea typeface="+mn-ea"/>
                <a:cs typeface="+mn-cs"/>
              </a:rPr>
              <a:t>Plan et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98D62-2613-2A0B-1688-064BAA14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804821" cy="313178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sz="3200" b="1" i="1" dirty="0"/>
              <a:t>Partie Images</a:t>
            </a:r>
          </a:p>
          <a:p>
            <a:r>
              <a:rPr lang="fr-FR" sz="3200" b="1" i="1" dirty="0"/>
              <a:t>Prétraitement d’images </a:t>
            </a:r>
          </a:p>
          <a:p>
            <a:r>
              <a:rPr lang="fr-FR" sz="3200" b="1" i="1" dirty="0"/>
              <a:t>Extraction de </a:t>
            </a:r>
            <a:r>
              <a:rPr lang="fr-FR" sz="3200" b="1" i="1" dirty="0" err="1"/>
              <a:t>features</a:t>
            </a:r>
            <a:endParaRPr lang="fr-FR" sz="3200" b="1" i="1" dirty="0"/>
          </a:p>
          <a:p>
            <a:r>
              <a:rPr lang="en-US" sz="3200" b="1" i="1" dirty="0"/>
              <a:t>Bag of visual words + categorization </a:t>
            </a:r>
            <a:r>
              <a:rPr lang="en-US" sz="3200" b="1" i="1" dirty="0" err="1"/>
              <a:t>d’images</a:t>
            </a:r>
            <a:r>
              <a:rPr lang="en-US" sz="3200" b="1" i="1" dirty="0"/>
              <a:t> </a:t>
            </a:r>
            <a:r>
              <a:rPr lang="en-US" sz="3200" b="1" i="1" dirty="0" err="1"/>
              <a:t>Kmeans</a:t>
            </a:r>
            <a:endParaRPr lang="en-US" sz="3200" b="1" i="1" dirty="0"/>
          </a:p>
          <a:p>
            <a:r>
              <a:rPr lang="fr-FR" sz="3200" b="1" i="1" dirty="0"/>
              <a:t>Model ResNet50 (CNN) + </a:t>
            </a:r>
            <a:r>
              <a:rPr lang="en-US" sz="3200" b="1" i="1" dirty="0"/>
              <a:t>categorization </a:t>
            </a:r>
            <a:r>
              <a:rPr lang="en-US" sz="3200" b="1" i="1" dirty="0" err="1"/>
              <a:t>d’images</a:t>
            </a:r>
            <a:r>
              <a:rPr lang="en-US" sz="3200" b="1" i="1" dirty="0"/>
              <a:t> </a:t>
            </a:r>
            <a:r>
              <a:rPr lang="en-US" sz="3200" b="1" i="1" dirty="0" err="1"/>
              <a:t>Kmeans</a:t>
            </a:r>
            <a:endParaRPr lang="en-US" sz="3200" b="1" i="1" dirty="0"/>
          </a:p>
          <a:p>
            <a:r>
              <a:rPr lang="fr-FR" sz="3200" b="1" i="1" dirty="0"/>
              <a:t>Calculer la similarité entre les catégories réelles et les catégories attribuées par clustering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3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</a:t>
            </a:r>
            <a:r>
              <a:rPr lang="en-US" sz="4000" b="1" i="1" dirty="0" err="1">
                <a:latin typeface="+mn-lt"/>
                <a:ea typeface="+mn-ea"/>
                <a:cs typeface="+mn-cs"/>
              </a:rPr>
              <a:t>Texte</a:t>
            </a:r>
            <a:endParaRPr lang="en-US" sz="4000" b="1" i="1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Espace réservé du contenu 6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348C0A32-53A4-85BD-687F-18EFD3211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2490284"/>
            <a:ext cx="8563971" cy="3364010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6A6EAA-15D3-D460-A968-9874C039B63C}"/>
              </a:ext>
            </a:extLst>
          </p:cNvPr>
          <p:cNvSpPr txBox="1"/>
          <p:nvPr/>
        </p:nvSpPr>
        <p:spPr>
          <a:xfrm>
            <a:off x="327349" y="2730707"/>
            <a:ext cx="2814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Jeu de données  composé de :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Descriptions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Les catégories de produits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Noms d’image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3 colonnes / 1050 lignes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0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9961"/>
            <a:ext cx="10905066" cy="91914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</a:t>
            </a:r>
            <a:r>
              <a:rPr lang="en-US" sz="4000" b="1" i="1" dirty="0" err="1">
                <a:latin typeface="+mn-lt"/>
                <a:ea typeface="+mn-ea"/>
                <a:cs typeface="+mn-cs"/>
              </a:rPr>
              <a:t>Texte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- </a:t>
            </a:r>
            <a:r>
              <a:rPr lang="fr-FR" sz="4000" b="1" i="1" dirty="0"/>
              <a:t>Analyse Exploratoire</a:t>
            </a:r>
            <a:br>
              <a:rPr lang="fr-FR" sz="4000" b="1" i="1" dirty="0"/>
            </a:br>
            <a:endParaRPr lang="en-US" sz="4000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7</a:t>
            </a:fld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1DF05A0-0BFE-8A0D-EAAE-1F2F9E4EE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5" y="1083895"/>
            <a:ext cx="11670909" cy="800679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AA4B769-7B0E-F308-7629-307DD95B6C4B}"/>
              </a:ext>
            </a:extLst>
          </p:cNvPr>
          <p:cNvSpPr txBox="1"/>
          <p:nvPr/>
        </p:nvSpPr>
        <p:spPr>
          <a:xfrm>
            <a:off x="1436584" y="2791716"/>
            <a:ext cx="4801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de catégories de l’arbre des catégories </a:t>
            </a:r>
          </a:p>
          <a:p>
            <a:r>
              <a:rPr lang="fr-FR" dirty="0">
                <a:sym typeface="Wingdings" panose="05000000000000000000" pitchFamily="2" charset="2"/>
              </a:rPr>
              <a:t>	 7 catégories de produits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Home </a:t>
            </a:r>
            <a:r>
              <a:rPr lang="fr-FR" dirty="0" err="1">
                <a:sym typeface="Wingdings" panose="05000000000000000000" pitchFamily="2" charset="2"/>
              </a:rPr>
              <a:t>furnishing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Baby care</a:t>
            </a: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Watches</a:t>
            </a: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Home </a:t>
            </a:r>
            <a:r>
              <a:rPr lang="fr-FR" dirty="0" err="1">
                <a:sym typeface="Wingdings" panose="05000000000000000000" pitchFamily="2" charset="2"/>
              </a:rPr>
              <a:t>decore</a:t>
            </a:r>
            <a:r>
              <a:rPr lang="fr-FR" dirty="0">
                <a:sym typeface="Wingdings" panose="05000000000000000000" pitchFamily="2" charset="2"/>
              </a:rPr>
              <a:t> &amp; festive </a:t>
            </a:r>
            <a:r>
              <a:rPr lang="fr-FR" dirty="0" err="1">
                <a:sym typeface="Wingdings" panose="05000000000000000000" pitchFamily="2" charset="2"/>
              </a:rPr>
              <a:t>needs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fr-FR" dirty="0" err="1">
                <a:sym typeface="Wingdings" panose="05000000000000000000" pitchFamily="2" charset="2"/>
              </a:rPr>
              <a:t>Kitchen</a:t>
            </a:r>
            <a:r>
              <a:rPr lang="fr-FR" dirty="0">
                <a:sym typeface="Wingdings" panose="05000000000000000000" pitchFamily="2" charset="2"/>
              </a:rPr>
              <a:t> &amp; </a:t>
            </a:r>
            <a:r>
              <a:rPr lang="fr-FR" dirty="0" err="1">
                <a:sym typeface="Wingdings" panose="05000000000000000000" pitchFamily="2" charset="2"/>
              </a:rPr>
              <a:t>dining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Beauty and </a:t>
            </a:r>
            <a:r>
              <a:rPr lang="fr-FR" dirty="0" err="1">
                <a:sym typeface="Wingdings" panose="05000000000000000000" pitchFamily="2" charset="2"/>
              </a:rPr>
              <a:t>personal</a:t>
            </a:r>
            <a:r>
              <a:rPr lang="fr-FR" dirty="0">
                <a:sym typeface="Wingdings" panose="05000000000000000000" pitchFamily="2" charset="2"/>
              </a:rPr>
              <a:t> care</a:t>
            </a:r>
          </a:p>
          <a:p>
            <a:pPr marL="342900" indent="-342900">
              <a:buAutoNum type="arabicParenR"/>
            </a:pPr>
            <a:r>
              <a:rPr lang="fr-FR" dirty="0">
                <a:sym typeface="Wingdings" panose="05000000000000000000" pitchFamily="2" charset="2"/>
              </a:rPr>
              <a:t>Computers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40F569-106E-1C3E-B30B-0FB905E0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89" y="1884574"/>
            <a:ext cx="4126410" cy="49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</a:t>
            </a:r>
            <a:r>
              <a:rPr lang="en-US" sz="4000" b="1" i="1" dirty="0" err="1">
                <a:latin typeface="+mn-lt"/>
                <a:ea typeface="+mn-ea"/>
                <a:cs typeface="+mn-cs"/>
              </a:rPr>
              <a:t>Texte</a:t>
            </a:r>
            <a:endParaRPr lang="en-US" sz="4000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8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CD0B09F-1980-ED86-C1E6-BC6F9474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0" y="2234622"/>
            <a:ext cx="10690407" cy="2758515"/>
          </a:xfrm>
        </p:spPr>
      </p:pic>
    </p:spTree>
    <p:extLst>
      <p:ext uri="{BB962C8B-B14F-4D97-AF65-F5344CB8AC3E}">
        <p14:creationId xmlns:p14="http://schemas.microsoft.com/office/powerpoint/2010/main" val="22305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FD50F9-03C0-113D-B3E2-F1133D4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22" y="319865"/>
            <a:ext cx="10905066" cy="91269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4000" b="1" i="1" dirty="0" err="1">
                <a:latin typeface="+mn-lt"/>
                <a:ea typeface="+mn-ea"/>
                <a:cs typeface="+mn-cs"/>
              </a:rPr>
              <a:t>Partie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</a:t>
            </a:r>
            <a:r>
              <a:rPr lang="en-US" sz="4000" b="1" i="1" dirty="0" err="1">
                <a:latin typeface="+mn-lt"/>
                <a:ea typeface="+mn-ea"/>
                <a:cs typeface="+mn-cs"/>
              </a:rPr>
              <a:t>Texte</a:t>
            </a:r>
            <a:r>
              <a:rPr lang="en-US" sz="4000" b="1" i="1" dirty="0">
                <a:latin typeface="+mn-lt"/>
                <a:ea typeface="+mn-ea"/>
                <a:cs typeface="+mn-cs"/>
              </a:rPr>
              <a:t> -</a:t>
            </a:r>
            <a:r>
              <a:rPr lang="fr-FR" sz="4000" b="1" i="1" dirty="0"/>
              <a:t>Nettoyage</a:t>
            </a:r>
            <a:br>
              <a:rPr lang="fr-FR" sz="4000" b="1" i="1" dirty="0"/>
            </a:br>
            <a:br>
              <a:rPr lang="fr-FR" sz="4000" b="1" i="1" dirty="0"/>
            </a:br>
            <a:endParaRPr lang="en-US" sz="4000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9B4FB-2BE5-C5BF-A320-713A3855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Adèle Souleymanova / Projet_6 / Data Science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9BDFD1-5A44-29C9-718A-13EC0E04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E2910-7C25-4F9B-9BD0-CF50E825A969}" type="slidenum">
              <a:rPr lang="fr-FR" smtClean="0"/>
              <a:t>9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514E2-71DE-5927-AF60-22FE0272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22" y="2260498"/>
            <a:ext cx="10012391" cy="29310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Mots clés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Charactères spéciaux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Nombres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Stopwords</a:t>
            </a:r>
            <a:r>
              <a:rPr lang="fr-FR" dirty="0">
                <a:sym typeface="Wingdings" panose="05000000000000000000" pitchFamily="2" charset="2"/>
              </a:rPr>
              <a:t> – mots vides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Lemmatisation - 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forme canonique </a:t>
            </a:r>
            <a:endParaRPr lang="fr-FR" dirty="0"/>
          </a:p>
        </p:txBody>
      </p:sp>
      <p:pic>
        <p:nvPicPr>
          <p:cNvPr id="11" name="Espace réservé du contenu 6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49C8243C-85CA-F408-8930-305ED5ED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67" y="1792777"/>
            <a:ext cx="4099959" cy="25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14490</TotalTime>
  <Words>1091</Words>
  <Application>Microsoft Office PowerPoint</Application>
  <PresentationFormat>Grand écran</PresentationFormat>
  <Paragraphs>200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Montserrat</vt:lpstr>
      <vt:lpstr>Wingdings</vt:lpstr>
      <vt:lpstr>Thème Office</vt:lpstr>
      <vt:lpstr>Projet N°6</vt:lpstr>
      <vt:lpstr>Le contexte</vt:lpstr>
      <vt:lpstr>La Solution proposée</vt:lpstr>
      <vt:lpstr>Plan et démarche</vt:lpstr>
      <vt:lpstr>Plan et démarche</vt:lpstr>
      <vt:lpstr>Partie Texte</vt:lpstr>
      <vt:lpstr>Partie Texte - Analyse Exploratoire </vt:lpstr>
      <vt:lpstr>Partie Texte</vt:lpstr>
      <vt:lpstr>Partie Texte -Nettoyage  </vt:lpstr>
      <vt:lpstr>Partie Texte- Extraction de features Différentes méthodes</vt:lpstr>
      <vt:lpstr>Partie Texte</vt:lpstr>
      <vt:lpstr>Partie Texte</vt:lpstr>
      <vt:lpstr>Partie Texte_ LDA  Latent Dirichlet Allocation</vt:lpstr>
      <vt:lpstr>Partie Images- Extraction de features</vt:lpstr>
      <vt:lpstr>Partie Images- Bag of Visual Words -ORB </vt:lpstr>
      <vt:lpstr>Partie Images- Extraction de features- ORB </vt:lpstr>
      <vt:lpstr>Partie Images- Histogrammes d’images - ORB</vt:lpstr>
      <vt:lpstr>Partie Images - CNN</vt:lpstr>
      <vt:lpstr>Partie Images- CNN</vt:lpstr>
      <vt:lpstr>Conclusion </vt:lpstr>
      <vt:lpstr>Présentation PowerPoint</vt:lpstr>
      <vt:lpstr>Tf-idf</vt:lpstr>
      <vt:lpstr>Présentation PowerPoint</vt:lpstr>
      <vt:lpstr>Word2Vec</vt:lpstr>
      <vt:lpstr>Word2Vec</vt:lpstr>
      <vt:lpstr>Bag of words</vt:lpstr>
      <vt:lpstr>Bert</vt:lpstr>
      <vt:lpstr>UsE</vt:lpstr>
      <vt:lpstr>Architecture of VGG16 </vt:lpstr>
      <vt:lpstr> CNN </vt:lpstr>
      <vt:lpstr>LDA</vt:lpstr>
      <vt:lpstr>LDA Latent Dirichlet Allocation</vt:lpstr>
      <vt:lpstr>Lemmatize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remove tags, special characters and digits, stopwords, lemmatize</dc:title>
  <dc:creator>Adele Souleymanova</dc:creator>
  <cp:lastModifiedBy>Adele Souleymanova</cp:lastModifiedBy>
  <cp:revision>11</cp:revision>
  <dcterms:created xsi:type="dcterms:W3CDTF">2022-05-24T13:10:20Z</dcterms:created>
  <dcterms:modified xsi:type="dcterms:W3CDTF">2022-06-20T09:45:55Z</dcterms:modified>
</cp:coreProperties>
</file>